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70" r:id="rId4"/>
    <p:sldId id="276" r:id="rId5"/>
    <p:sldId id="277" r:id="rId6"/>
    <p:sldId id="278" r:id="rId7"/>
    <p:sldId id="279" r:id="rId8"/>
    <p:sldId id="280" r:id="rId9"/>
    <p:sldId id="281" r:id="rId10"/>
    <p:sldId id="269" r:id="rId11"/>
    <p:sldId id="271" r:id="rId12"/>
    <p:sldId id="272" r:id="rId13"/>
    <p:sldId id="273" r:id="rId14"/>
    <p:sldId id="274" r:id="rId15"/>
    <p:sldId id="275" r:id="rId16"/>
    <p:sldId id="265" r:id="rId17"/>
    <p:sldId id="257" r:id="rId18"/>
    <p:sldId id="267" r:id="rId19"/>
    <p:sldId id="258" r:id="rId20"/>
    <p:sldId id="259" r:id="rId21"/>
    <p:sldId id="260" r:id="rId22"/>
    <p:sldId id="261" r:id="rId23"/>
    <p:sldId id="26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B5366F-A163-A81E-B83D-6E2B999863F3}" v="265" dt="2024-10-18T00:21:51.728"/>
    <p1510:client id="{AAB2433D-5B01-C004-72F8-FFAA066FA9EF}" v="297" dt="2024-10-18T04:18:02.270"/>
    <p1510:client id="{DBA7FF4E-B8D6-E502-EEF3-D5CB450F62CE}" v="53" dt="2024-10-18T00:37:38.066"/>
    <p1510:client id="{F197C8D1-D8A6-A7CF-9666-8620A4DA6181}" v="35" dt="2024-10-17T03:07:53.624"/>
    <p1510:client id="{F985C193-AF7B-AEB8-C220-93B7A21E865A}" v="382" dt="2024-10-17T04:17:38.773"/>
    <p1510:client id="{FE2EC5B8-B78C-3726-4A13-6D90E80C8E29}" v="2" dt="2024-10-17T23:18:16.6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2DED6B-C1B0-2F07-A269-3902E5C45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14" y="363676"/>
            <a:ext cx="8814905" cy="1094824"/>
          </a:xfrm>
          <a:prstGeom prst="rect">
            <a:avLst/>
          </a:prstGeom>
        </p:spPr>
      </p:pic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F8BCC66B-583F-A549-A7D0-71996737A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157" y="369128"/>
            <a:ext cx="2009775" cy="331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C9F84F-97EB-8F73-FAF7-460729B5DCD1}"/>
              </a:ext>
            </a:extLst>
          </p:cNvPr>
          <p:cNvSpPr txBox="1"/>
          <p:nvPr/>
        </p:nvSpPr>
        <p:spPr>
          <a:xfrm>
            <a:off x="1685808" y="4460992"/>
            <a:ext cx="8810977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890" algn="ctr"/>
            <a:r>
              <a:rPr lang="es-PE" sz="2400" spc="-180">
                <a:latin typeface="Verdana"/>
              </a:rPr>
              <a:t>CURSO:</a:t>
            </a:r>
            <a:r>
              <a:rPr lang="es-PE" sz="2400" spc="-160">
                <a:latin typeface="Verdana"/>
              </a:rPr>
              <a:t> Redes Neuronales y Aprendizaje Profundo</a:t>
            </a:r>
            <a:endParaRPr lang="es-PE" sz="2400" spc="-35">
              <a:latin typeface="Verdana"/>
              <a:ea typeface="Verdana"/>
            </a:endParaRPr>
          </a:p>
          <a:p>
            <a:endParaRPr lang="es-PE"/>
          </a:p>
          <a:p>
            <a:pPr marL="137160" algn="ctr"/>
            <a:r>
              <a:rPr lang="es-PE" sz="2400" spc="-145">
                <a:latin typeface="Verdana"/>
              </a:rPr>
              <a:t>PROFESOR:</a:t>
            </a:r>
            <a:r>
              <a:rPr lang="es-PE" sz="2400" spc="-160">
                <a:latin typeface="Verdana"/>
              </a:rPr>
              <a:t> </a:t>
            </a:r>
            <a:r>
              <a:rPr lang="en-US" sz="2400" spc="-85">
                <a:latin typeface="Verdana"/>
              </a:rPr>
              <a:t>Dr</a:t>
            </a:r>
            <a:r>
              <a:rPr lang="es-PE" sz="2400" spc="-85">
                <a:latin typeface="Verdana"/>
              </a:rPr>
              <a:t>.</a:t>
            </a:r>
            <a:r>
              <a:rPr lang="es-PE" sz="2400" spc="-155">
                <a:latin typeface="Verdana"/>
              </a:rPr>
              <a:t> Aldo Camargo</a:t>
            </a:r>
            <a:endParaRPr lang="es-PE" sz="2400" spc="-60">
              <a:latin typeface="Verdana"/>
              <a:ea typeface="Verdana"/>
            </a:endParaRPr>
          </a:p>
          <a:p>
            <a:endParaRPr lang="es-PE"/>
          </a:p>
          <a:p>
            <a:pPr marL="328930" algn="ctr"/>
            <a:r>
              <a:rPr lang="es-PE" sz="2000" spc="-114">
                <a:latin typeface="Verdana"/>
              </a:rPr>
              <a:t>GRUPO 5</a:t>
            </a:r>
            <a:endParaRPr lang="es-PE" sz="2000" spc="-114">
              <a:latin typeface="Verdana"/>
              <a:ea typeface="Verdan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04651-988D-2801-4502-5B85B2295218}"/>
              </a:ext>
            </a:extLst>
          </p:cNvPr>
          <p:cNvSpPr txBox="1"/>
          <p:nvPr/>
        </p:nvSpPr>
        <p:spPr>
          <a:xfrm>
            <a:off x="1582326" y="2532474"/>
            <a:ext cx="81900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8890" algn="ctr"/>
            <a:r>
              <a:rPr lang="es-MX" sz="3600" b="1" spc="-130">
                <a:latin typeface="Arial"/>
                <a:cs typeface="Arial"/>
              </a:rPr>
              <a:t>Presentación de Tarea N°01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A88A-168B-EE9E-80D2-D4D8E9CC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C9F55-BEE7-497E-E275-6BDF8B65A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5C4C1D-633D-525B-F2EF-7E53DDEDE443}"/>
              </a:ext>
            </a:extLst>
          </p:cNvPr>
          <p:cNvSpPr txBox="1">
            <a:spLocks/>
          </p:cNvSpPr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/>
              <a:t>EJERCICIO N°02</a:t>
            </a:r>
          </a:p>
        </p:txBody>
      </p:sp>
    </p:spTree>
    <p:extLst>
      <p:ext uri="{BB962C8B-B14F-4D97-AF65-F5344CB8AC3E}">
        <p14:creationId xmlns:p14="http://schemas.microsoft.com/office/powerpoint/2010/main" val="42733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EA9FF-1A53-CD3A-731C-BDD3F1FE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42D19E8-E8D3-D846-3789-CFE8373A4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123" y="368860"/>
            <a:ext cx="5628412" cy="6119753"/>
          </a:xfr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1F7D37F-8202-6DE6-4FC1-C25E68D7A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868" y="-5032"/>
            <a:ext cx="5334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8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C6D-A3EA-54BA-10EC-8202F693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6636EC0-4D38-1A63-46A2-9C961A857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61" y="-299"/>
            <a:ext cx="4690754" cy="6551073"/>
          </a:xfr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D8E363D-981C-1D4C-A09B-4E8345EC4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205" y="42054"/>
            <a:ext cx="711517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37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2E062-BE69-8CB4-1F40-4AAF2DF0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E36233D-1B7E-339F-EBE7-5537B029A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269" y="-299"/>
            <a:ext cx="5543575" cy="6536696"/>
          </a:xfr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657B1EC-A1C0-3E36-DF32-A4248F68D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393" y="180975"/>
            <a:ext cx="531495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21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AE15-1ACB-A98E-37A4-44ED4B92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77D39D4-8EC4-33B7-3F1F-E5C59D41B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347" y="359134"/>
            <a:ext cx="4561456" cy="6177262"/>
          </a:xfr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0503552-0A14-F5F7-BCED-9ACCB2E06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337" y="14377"/>
            <a:ext cx="4609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19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672CE-3EDE-4F44-FEA3-C990AE9E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75F9528E-0FC5-CB2F-E8DF-22C9A9E8C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701" y="364721"/>
            <a:ext cx="7200900" cy="3333750"/>
          </a:xfr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B98ED90-4E94-0FDE-BF90-EE4FB8DB3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674" y="361501"/>
            <a:ext cx="460057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73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31B6B-E6CF-1383-588B-1816F2D6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/>
              <a:t>EJERCICIO N°03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9B89A54D-9743-A60D-67B8-0CC030C2A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238" y="204435"/>
            <a:ext cx="1272117" cy="180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27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5E2F8C-78F4-6338-9F6F-356A1E4569A8}"/>
              </a:ext>
            </a:extLst>
          </p:cNvPr>
          <p:cNvSpPr txBox="1"/>
          <p:nvPr/>
        </p:nvSpPr>
        <p:spPr>
          <a:xfrm>
            <a:off x="732329" y="691869"/>
            <a:ext cx="106261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rgbClr val="FF0000"/>
                </a:solidFill>
              </a:rPr>
              <a:t>CONJUNTO DE IMÁGENES</a:t>
            </a:r>
            <a:endParaRPr lang="en-US" sz="3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C2EF7-6089-C5CC-B876-30A6E83AB9F9}"/>
              </a:ext>
            </a:extLst>
          </p:cNvPr>
          <p:cNvSpPr txBox="1"/>
          <p:nvPr/>
        </p:nvSpPr>
        <p:spPr>
          <a:xfrm>
            <a:off x="772790" y="1332488"/>
            <a:ext cx="1005974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PE" sz="2400">
                <a:latin typeface="Calibri"/>
                <a:ea typeface="SimSun"/>
                <a:cs typeface="Calibri"/>
              </a:rPr>
              <a:t>El </a:t>
            </a:r>
            <a:r>
              <a:rPr lang="es-PE" sz="2400" err="1">
                <a:latin typeface="Calibri"/>
                <a:ea typeface="SimSun"/>
                <a:cs typeface="Calibri"/>
              </a:rPr>
              <a:t>dataset</a:t>
            </a:r>
            <a:r>
              <a:rPr lang="es-PE" sz="2400">
                <a:latin typeface="Calibri"/>
                <a:ea typeface="SimSun"/>
                <a:cs typeface="Calibri"/>
              </a:rPr>
              <a:t> contiene 15000 imágenes histopatológicas de cáncer de pulmón (768, 768, 3), divididas en 3 clases (5000 por clase): adenocarcinoma, carcinoma de células escamosas y tejido pulmonar benigno.  </a:t>
            </a:r>
            <a:endParaRPr lang="en-US">
              <a:latin typeface="Aptos" panose="020B0004020202020204"/>
              <a:ea typeface="SimSun"/>
              <a:cs typeface="Calibri"/>
            </a:endParaRPr>
          </a:p>
          <a:p>
            <a:pPr algn="just"/>
            <a:r>
              <a:rPr lang="es-PE" sz="2400">
                <a:latin typeface="Calibri"/>
                <a:ea typeface="SimSun"/>
                <a:cs typeface="Calibri"/>
              </a:rPr>
              <a:t>Se dividió el </a:t>
            </a:r>
            <a:r>
              <a:rPr lang="es-PE" sz="2400" err="1">
                <a:latin typeface="Calibri"/>
                <a:ea typeface="SimSun"/>
                <a:cs typeface="Calibri"/>
              </a:rPr>
              <a:t>dataset</a:t>
            </a:r>
            <a:r>
              <a:rPr lang="es-PE" sz="2400">
                <a:latin typeface="Calibri"/>
                <a:ea typeface="SimSun"/>
                <a:cs typeface="Calibri"/>
              </a:rPr>
              <a:t> en 11250 imágenes para </a:t>
            </a:r>
            <a:r>
              <a:rPr lang="es-PE" sz="2400" err="1">
                <a:latin typeface="Calibri"/>
                <a:ea typeface="SimSun"/>
                <a:cs typeface="Calibri"/>
              </a:rPr>
              <a:t>train</a:t>
            </a:r>
            <a:r>
              <a:rPr lang="es-PE" sz="2400">
                <a:latin typeface="Calibri"/>
                <a:ea typeface="SimSun"/>
                <a:cs typeface="Calibri"/>
              </a:rPr>
              <a:t> y 3750 para test.</a:t>
            </a:r>
            <a:endParaRPr lang="en-US"/>
          </a:p>
          <a:p>
            <a:pPr algn="just"/>
            <a:endParaRPr lang="es-PE" sz="2400">
              <a:latin typeface="Calibri"/>
              <a:ea typeface="SimSu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DD1730-28C4-1202-A20B-38928D4C3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906" y="2859185"/>
            <a:ext cx="6136295" cy="3850460"/>
          </a:xfrm>
          <a:prstGeom prst="rect">
            <a:avLst/>
          </a:prstGeom>
        </p:spPr>
      </p:pic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52782FB7-3355-96DE-9E23-50AA4CCAB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6238" y="204435"/>
            <a:ext cx="1272117" cy="180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86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09EA2D-702D-AC97-EF76-26A414E1B21A}"/>
              </a:ext>
            </a:extLst>
          </p:cNvPr>
          <p:cNvSpPr txBox="1"/>
          <p:nvPr/>
        </p:nvSpPr>
        <p:spPr>
          <a:xfrm>
            <a:off x="776503" y="482043"/>
            <a:ext cx="106261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rgbClr val="FF0000"/>
                </a:solidFill>
              </a:rPr>
              <a:t>VGG16</a:t>
            </a:r>
          </a:p>
        </p:txBody>
      </p:sp>
      <p:pic>
        <p:nvPicPr>
          <p:cNvPr id="10" name="Picture 9" descr="A diagram of a graph&#10;&#10;Description automatically generated">
            <a:extLst>
              <a:ext uri="{FF2B5EF4-FFF2-40B4-BE49-F238E27FC236}">
                <a16:creationId xmlns:a16="http://schemas.microsoft.com/office/drawing/2014/main" id="{B4856988-472E-323A-B81E-66B6D6082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324" y="1221808"/>
            <a:ext cx="6972851" cy="3847076"/>
          </a:xfrm>
          <a:prstGeom prst="rect">
            <a:avLst/>
          </a:prstGeom>
        </p:spPr>
      </p:pic>
      <p:pic>
        <p:nvPicPr>
          <p:cNvPr id="11" name="Picture 10" descr="A diagram of different types of vgg&#10;&#10;Description automatically generated">
            <a:extLst>
              <a:ext uri="{FF2B5EF4-FFF2-40B4-BE49-F238E27FC236}">
                <a16:creationId xmlns:a16="http://schemas.microsoft.com/office/drawing/2014/main" id="{529A556A-C43E-566F-3593-181E20FAB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182" y="5069437"/>
            <a:ext cx="6409635" cy="168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76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A94689-9D39-0B79-D788-9A0CB866730F}"/>
              </a:ext>
            </a:extLst>
          </p:cNvPr>
          <p:cNvSpPr txBox="1"/>
          <p:nvPr/>
        </p:nvSpPr>
        <p:spPr>
          <a:xfrm>
            <a:off x="732329" y="691869"/>
            <a:ext cx="106261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rgbClr val="FF0000"/>
                </a:solidFill>
              </a:rPr>
              <a:t>VGG16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68A9E7A-D17A-5F73-3500-ECDF11E97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77" y="1534840"/>
            <a:ext cx="4060303" cy="45362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EE2805-66FC-3B3A-21BD-9B9340AF8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352" y="3344730"/>
            <a:ext cx="3688180" cy="2903621"/>
          </a:xfrm>
          <a:prstGeom prst="rect">
            <a:avLst/>
          </a:prstGeom>
        </p:spPr>
      </p:pic>
      <p:pic>
        <p:nvPicPr>
          <p:cNvPr id="14" name="Picture 13" descr="A graph of a line&#10;&#10;Description automatically generated">
            <a:extLst>
              <a:ext uri="{FF2B5EF4-FFF2-40B4-BE49-F238E27FC236}">
                <a16:creationId xmlns:a16="http://schemas.microsoft.com/office/drawing/2014/main" id="{91363376-31B5-EF0F-259E-635F30D7C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562" y="3345331"/>
            <a:ext cx="3540292" cy="28509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4E5F0F-C514-027B-C49C-3954A5893D3A}"/>
              </a:ext>
            </a:extLst>
          </p:cNvPr>
          <p:cNvSpPr txBox="1"/>
          <p:nvPr/>
        </p:nvSpPr>
        <p:spPr>
          <a:xfrm>
            <a:off x="5135745" y="1534789"/>
            <a:ext cx="2743200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/>
              <a:t>Parámetros</a:t>
            </a:r>
            <a:r>
              <a:rPr lang="en-US" b="1"/>
              <a:t>:</a:t>
            </a:r>
          </a:p>
          <a:p>
            <a:r>
              <a:rPr lang="en-US" sz="1600" err="1"/>
              <a:t>input_shape</a:t>
            </a:r>
            <a:r>
              <a:rPr lang="en-US" sz="1600"/>
              <a:t>=(224, 224, 3)</a:t>
            </a:r>
          </a:p>
          <a:p>
            <a:r>
              <a:rPr lang="en-US" sz="1600" err="1">
                <a:ea typeface="+mn-lt"/>
                <a:cs typeface="+mn-lt"/>
              </a:rPr>
              <a:t>learning_rate</a:t>
            </a:r>
            <a:r>
              <a:rPr lang="en-US" sz="1600">
                <a:ea typeface="+mn-lt"/>
                <a:cs typeface="+mn-lt"/>
              </a:rPr>
              <a:t>=0.0001</a:t>
            </a:r>
          </a:p>
          <a:p>
            <a:r>
              <a:rPr lang="en-US" sz="1600" err="1">
                <a:ea typeface="+mn-lt"/>
                <a:cs typeface="+mn-lt"/>
              </a:rPr>
              <a:t>batch_size</a:t>
            </a:r>
            <a:r>
              <a:rPr lang="en-US" sz="1600">
                <a:ea typeface="+mn-lt"/>
                <a:cs typeface="+mn-lt"/>
              </a:rPr>
              <a:t>=64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epochs= 50 [Early_Stop:20]</a:t>
            </a:r>
            <a:endParaRPr lang="en-US" sz="1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C76D26-C189-DB90-D3CA-30C095CE460B}"/>
              </a:ext>
            </a:extLst>
          </p:cNvPr>
          <p:cNvSpPr txBox="1"/>
          <p:nvPr/>
        </p:nvSpPr>
        <p:spPr>
          <a:xfrm>
            <a:off x="8615320" y="1534788"/>
            <a:ext cx="274320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/>
              <a:t>Resultado</a:t>
            </a:r>
            <a:r>
              <a:rPr lang="en-US" b="1"/>
              <a:t>:</a:t>
            </a:r>
          </a:p>
          <a:p>
            <a:r>
              <a:rPr lang="en-US" sz="1600">
                <a:latin typeface="Consolas"/>
              </a:rPr>
              <a:t>Accuracy: 0.97706</a:t>
            </a:r>
            <a:endParaRPr lang="en-US" sz="16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03A77F-C382-BF65-EE1B-0697CAE0E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11" y="6248863"/>
            <a:ext cx="2098029" cy="98875"/>
          </a:xfrm>
          <a:prstGeom prst="rect">
            <a:avLst/>
          </a:prstGeom>
        </p:spPr>
      </p:pic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1272471E-7F49-F0E2-B4D9-829AF7F33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6238" y="204435"/>
            <a:ext cx="1272117" cy="180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41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D5517E-126D-28DB-9469-9128A150A0D6}"/>
              </a:ext>
            </a:extLst>
          </p:cNvPr>
          <p:cNvSpPr txBox="1"/>
          <p:nvPr/>
        </p:nvSpPr>
        <p:spPr>
          <a:xfrm>
            <a:off x="556918" y="726251"/>
            <a:ext cx="529260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341748"/>
                </a:solidFill>
                <a:latin typeface="Arial"/>
                <a:cs typeface="Arial"/>
              </a:rPr>
              <a:t>Grupo 5</a:t>
            </a:r>
            <a:r>
              <a:rPr lang="en-US" sz="2800" b="1" spc="195">
                <a:solidFill>
                  <a:srgbClr val="341748"/>
                </a:solidFill>
                <a:latin typeface="Arial"/>
                <a:cs typeface="Arial"/>
              </a:rPr>
              <a:t>-</a:t>
            </a:r>
            <a:r>
              <a:rPr lang="en-US" sz="2800" b="1" spc="-60">
                <a:solidFill>
                  <a:srgbClr val="341748"/>
                </a:solidFill>
                <a:latin typeface="Arial"/>
                <a:cs typeface="Arial"/>
              </a:rPr>
              <a:t> </a:t>
            </a:r>
            <a:r>
              <a:rPr lang="en-US" sz="2800" b="1" spc="-10">
                <a:solidFill>
                  <a:srgbClr val="341748"/>
                </a:solidFill>
                <a:latin typeface="Arial"/>
                <a:cs typeface="Arial"/>
              </a:rPr>
              <a:t>Integrantes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D75F1-F726-7BA4-6A01-76A19CFA6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626" y="1589852"/>
            <a:ext cx="7845043" cy="4543778"/>
          </a:xfrm>
          <a:prstGeom prst="rect">
            <a:avLst/>
          </a:prstGeom>
        </p:spPr>
      </p:pic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50CDD21C-A382-1715-C389-FCA4D4825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905" y="411398"/>
            <a:ext cx="24574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76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A94689-9D39-0B79-D788-9A0CB866730F}"/>
              </a:ext>
            </a:extLst>
          </p:cNvPr>
          <p:cNvSpPr txBox="1"/>
          <p:nvPr/>
        </p:nvSpPr>
        <p:spPr>
          <a:xfrm>
            <a:off x="732329" y="691869"/>
            <a:ext cx="106261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rgbClr val="FF0000"/>
                </a:solidFill>
              </a:rPr>
              <a:t>ResNet50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4E5F0F-C514-027B-C49C-3954A5893D3A}"/>
              </a:ext>
            </a:extLst>
          </p:cNvPr>
          <p:cNvSpPr txBox="1"/>
          <p:nvPr/>
        </p:nvSpPr>
        <p:spPr>
          <a:xfrm>
            <a:off x="5135745" y="1534789"/>
            <a:ext cx="2743200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/>
              <a:t>Parámetros</a:t>
            </a:r>
            <a:r>
              <a:rPr lang="en-US" b="1"/>
              <a:t>:</a:t>
            </a:r>
          </a:p>
          <a:p>
            <a:r>
              <a:rPr lang="en-US" sz="1600" err="1"/>
              <a:t>input_shape</a:t>
            </a:r>
            <a:r>
              <a:rPr lang="en-US" sz="1600"/>
              <a:t>=(224, 224, 3)</a:t>
            </a:r>
          </a:p>
          <a:p>
            <a:r>
              <a:rPr lang="en-US" sz="1600" err="1">
                <a:ea typeface="+mn-lt"/>
                <a:cs typeface="+mn-lt"/>
              </a:rPr>
              <a:t>learning_rate</a:t>
            </a:r>
            <a:r>
              <a:rPr lang="en-US" sz="1600">
                <a:ea typeface="+mn-lt"/>
                <a:cs typeface="+mn-lt"/>
              </a:rPr>
              <a:t>=0.0001</a:t>
            </a:r>
          </a:p>
          <a:p>
            <a:r>
              <a:rPr lang="en-US" sz="1600" err="1">
                <a:ea typeface="+mn-lt"/>
                <a:cs typeface="+mn-lt"/>
              </a:rPr>
              <a:t>batch_size</a:t>
            </a:r>
            <a:r>
              <a:rPr lang="en-US" sz="1600">
                <a:ea typeface="+mn-lt"/>
                <a:cs typeface="+mn-lt"/>
              </a:rPr>
              <a:t>=64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epochs= 50 [Early_Stop:20]</a:t>
            </a:r>
            <a:endParaRPr lang="en-US" sz="1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C76D26-C189-DB90-D3CA-30C095CE460B}"/>
              </a:ext>
            </a:extLst>
          </p:cNvPr>
          <p:cNvSpPr txBox="1"/>
          <p:nvPr/>
        </p:nvSpPr>
        <p:spPr>
          <a:xfrm>
            <a:off x="8615320" y="1534788"/>
            <a:ext cx="274320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/>
              <a:t>Resultado</a:t>
            </a:r>
            <a:r>
              <a:rPr lang="en-US" b="1"/>
              <a:t>:</a:t>
            </a:r>
          </a:p>
          <a:p>
            <a:r>
              <a:rPr lang="en-US" sz="1600">
                <a:latin typeface="Consolas"/>
              </a:rPr>
              <a:t>Accuracy: 0.8429</a:t>
            </a:r>
            <a:endParaRPr lang="en-US" sz="1600"/>
          </a:p>
        </p:txBody>
      </p:sp>
      <p:pic>
        <p:nvPicPr>
          <p:cNvPr id="2" name="Picture 1" descr="A graph of a graph&#10;&#10;Description automatically generated">
            <a:extLst>
              <a:ext uri="{FF2B5EF4-FFF2-40B4-BE49-F238E27FC236}">
                <a16:creationId xmlns:a16="http://schemas.microsoft.com/office/drawing/2014/main" id="{54C5ADD3-4F99-4806-EA9D-E5C3F5595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418" y="3348038"/>
            <a:ext cx="3967712" cy="30615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43AB93-5EA5-09EA-7C60-4B8E33679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735" y="3334170"/>
            <a:ext cx="3812531" cy="2947695"/>
          </a:xfrm>
          <a:prstGeom prst="rect">
            <a:avLst/>
          </a:prstGeom>
        </p:spPr>
      </p:pic>
      <p:pic>
        <p:nvPicPr>
          <p:cNvPr id="4" name="Picture 3" descr="A white sheet with green and blue text&#10;&#10;Description automatically generated">
            <a:extLst>
              <a:ext uri="{FF2B5EF4-FFF2-40B4-BE49-F238E27FC236}">
                <a16:creationId xmlns:a16="http://schemas.microsoft.com/office/drawing/2014/main" id="{7D256B89-C7DC-038A-1B69-BDA4A2DE7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34" y="1693343"/>
            <a:ext cx="3938463" cy="1401104"/>
          </a:xfrm>
          <a:prstGeom prst="rect">
            <a:avLst/>
          </a:prstGeom>
        </p:spPr>
      </p:pic>
      <p:pic>
        <p:nvPicPr>
          <p:cNvPr id="6" name="Picture 5" descr="A screenshot of a table&#10;&#10;Description automatically generated">
            <a:extLst>
              <a:ext uri="{FF2B5EF4-FFF2-40B4-BE49-F238E27FC236}">
                <a16:creationId xmlns:a16="http://schemas.microsoft.com/office/drawing/2014/main" id="{D9522573-449C-64D5-836D-EEED55C6D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33" y="4663245"/>
            <a:ext cx="3940063" cy="1368482"/>
          </a:xfrm>
          <a:prstGeom prst="rect">
            <a:avLst/>
          </a:prstGeom>
        </p:spPr>
      </p:pic>
      <p:pic>
        <p:nvPicPr>
          <p:cNvPr id="8" name="Picture 7" descr="A white sheet with green and blue text&#10;&#10;Description automatically generated">
            <a:extLst>
              <a:ext uri="{FF2B5EF4-FFF2-40B4-BE49-F238E27FC236}">
                <a16:creationId xmlns:a16="http://schemas.microsoft.com/office/drawing/2014/main" id="{F1C5159B-C612-529C-DA45-94136F372C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952" y="3072276"/>
            <a:ext cx="3944027" cy="1320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C5AA58-407E-41BF-CEAA-D63BCD73FD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220" y="6278576"/>
            <a:ext cx="2470179" cy="140601"/>
          </a:xfrm>
          <a:prstGeom prst="rect">
            <a:avLst/>
          </a:prstGeom>
        </p:spPr>
      </p:pic>
      <p:pic>
        <p:nvPicPr>
          <p:cNvPr id="10" name="Picture 9" descr="A logo on a black background&#10;&#10;Description automatically generated">
            <a:extLst>
              <a:ext uri="{FF2B5EF4-FFF2-40B4-BE49-F238E27FC236}">
                <a16:creationId xmlns:a16="http://schemas.microsoft.com/office/drawing/2014/main" id="{41C69570-2E6A-35C2-F2A0-3A91953294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16238" y="204435"/>
            <a:ext cx="1272117" cy="180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72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A94689-9D39-0B79-D788-9A0CB866730F}"/>
              </a:ext>
            </a:extLst>
          </p:cNvPr>
          <p:cNvSpPr txBox="1"/>
          <p:nvPr/>
        </p:nvSpPr>
        <p:spPr>
          <a:xfrm>
            <a:off x="732329" y="691869"/>
            <a:ext cx="106261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rgbClr val="FF0000"/>
                </a:solidFill>
              </a:rPr>
              <a:t>InceptionV3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4E5F0F-C514-027B-C49C-3954A5893D3A}"/>
              </a:ext>
            </a:extLst>
          </p:cNvPr>
          <p:cNvSpPr txBox="1"/>
          <p:nvPr/>
        </p:nvSpPr>
        <p:spPr>
          <a:xfrm>
            <a:off x="5135745" y="1534789"/>
            <a:ext cx="2743200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/>
              <a:t>Parámetros</a:t>
            </a:r>
            <a:r>
              <a:rPr lang="en-US" b="1"/>
              <a:t>:</a:t>
            </a:r>
          </a:p>
          <a:p>
            <a:r>
              <a:rPr lang="en-US" sz="1600" err="1"/>
              <a:t>input_shape</a:t>
            </a:r>
            <a:r>
              <a:rPr lang="en-US" sz="1600"/>
              <a:t>=(299, 299, 3)</a:t>
            </a:r>
          </a:p>
          <a:p>
            <a:r>
              <a:rPr lang="en-US" sz="1600" err="1">
                <a:ea typeface="+mn-lt"/>
                <a:cs typeface="+mn-lt"/>
              </a:rPr>
              <a:t>learning_rate</a:t>
            </a:r>
            <a:r>
              <a:rPr lang="en-US" sz="1600">
                <a:ea typeface="+mn-lt"/>
                <a:cs typeface="+mn-lt"/>
              </a:rPr>
              <a:t>=0.0001</a:t>
            </a:r>
          </a:p>
          <a:p>
            <a:r>
              <a:rPr lang="en-US" sz="1600" err="1">
                <a:ea typeface="+mn-lt"/>
                <a:cs typeface="+mn-lt"/>
              </a:rPr>
              <a:t>batch_size</a:t>
            </a:r>
            <a:r>
              <a:rPr lang="en-US" sz="1600">
                <a:ea typeface="+mn-lt"/>
                <a:cs typeface="+mn-lt"/>
              </a:rPr>
              <a:t>=64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epochs= 40 [Early_Stop:20]</a:t>
            </a:r>
            <a:endParaRPr lang="en-US" sz="1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C76D26-C189-DB90-D3CA-30C095CE460B}"/>
              </a:ext>
            </a:extLst>
          </p:cNvPr>
          <p:cNvSpPr txBox="1"/>
          <p:nvPr/>
        </p:nvSpPr>
        <p:spPr>
          <a:xfrm>
            <a:off x="8615320" y="1534788"/>
            <a:ext cx="274320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/>
              <a:t>Resultado</a:t>
            </a:r>
            <a:r>
              <a:rPr lang="en-US" b="1"/>
              <a:t>:</a:t>
            </a:r>
          </a:p>
          <a:p>
            <a:r>
              <a:rPr lang="en-US" sz="1600">
                <a:latin typeface="Consolas"/>
              </a:rPr>
              <a:t>Accuracy: 0.9957</a:t>
            </a:r>
          </a:p>
        </p:txBody>
      </p:sp>
      <p:pic>
        <p:nvPicPr>
          <p:cNvPr id="10" name="Picture 9" descr="A screenshot of a table&#10;&#10;Description automatically generated">
            <a:extLst>
              <a:ext uri="{FF2B5EF4-FFF2-40B4-BE49-F238E27FC236}">
                <a16:creationId xmlns:a16="http://schemas.microsoft.com/office/drawing/2014/main" id="{4103FE36-602A-AF4D-6180-7106CC938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26" y="3116193"/>
            <a:ext cx="3901963" cy="1387616"/>
          </a:xfrm>
          <a:prstGeom prst="rect">
            <a:avLst/>
          </a:prstGeom>
        </p:spPr>
      </p:pic>
      <p:pic>
        <p:nvPicPr>
          <p:cNvPr id="7" name="Picture 6" descr="A table with numbers and lines&#10;&#10;Description automatically generated">
            <a:extLst>
              <a:ext uri="{FF2B5EF4-FFF2-40B4-BE49-F238E27FC236}">
                <a16:creationId xmlns:a16="http://schemas.microsoft.com/office/drawing/2014/main" id="{8F364DC7-0D54-762D-D966-A880E6C82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07" y="1760439"/>
            <a:ext cx="3918233" cy="1381547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511EFB2-E2C5-8FAD-2D69-091FA9102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60" y="4879372"/>
            <a:ext cx="3892439" cy="1448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B2F3AA-38FC-BFE8-4498-4FC0FAA6D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321" y="3073540"/>
            <a:ext cx="4715889" cy="3543133"/>
          </a:xfrm>
          <a:prstGeom prst="rect">
            <a:avLst/>
          </a:prstGeom>
        </p:spPr>
      </p:pic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61748A23-0966-6DDD-E4F9-0CF74C78E4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6238" y="204435"/>
            <a:ext cx="1272117" cy="180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36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F789F92-C51C-2B10-4A2D-F98ECBA3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99" y="2266709"/>
            <a:ext cx="3409063" cy="3298785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2147D2D-52BD-F123-98DC-06CE7127E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708" y="2268672"/>
            <a:ext cx="3402406" cy="3287177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7A9DED2-5E25-40FB-7E83-B1D2CB8D4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659" y="2266709"/>
            <a:ext cx="3399417" cy="3298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1B01C4-78EF-9CB8-E9BE-0C2073D79727}"/>
              </a:ext>
            </a:extLst>
          </p:cNvPr>
          <p:cNvSpPr txBox="1"/>
          <p:nvPr/>
        </p:nvSpPr>
        <p:spPr>
          <a:xfrm>
            <a:off x="732329" y="691869"/>
            <a:ext cx="106261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err="1">
                <a:solidFill>
                  <a:srgbClr val="FF0000"/>
                </a:solidFill>
              </a:rPr>
              <a:t>Pruebas</a:t>
            </a: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3945C93C-F702-5C7B-2B4A-6BA440337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6238" y="204435"/>
            <a:ext cx="1272117" cy="180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89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361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4F96A-15C5-3049-958A-5F154855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DA8A0-570F-239D-6307-A1E8F143F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A8549A-DE78-6B03-B74F-69D7357B4EC0}"/>
              </a:ext>
            </a:extLst>
          </p:cNvPr>
          <p:cNvSpPr txBox="1">
            <a:spLocks/>
          </p:cNvSpPr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/>
              <a:t>EJERCICIO N°01</a:t>
            </a:r>
          </a:p>
        </p:txBody>
      </p:sp>
    </p:spTree>
    <p:extLst>
      <p:ext uri="{BB962C8B-B14F-4D97-AF65-F5344CB8AC3E}">
        <p14:creationId xmlns:p14="http://schemas.microsoft.com/office/powerpoint/2010/main" val="2020252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4F96A-15C5-3049-958A-5F154855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86" y="365125"/>
            <a:ext cx="4471792" cy="647070"/>
          </a:xfrm>
        </p:spPr>
        <p:txBody>
          <a:bodyPr>
            <a:normAutofit fontScale="90000"/>
          </a:bodyPr>
          <a:lstStyle/>
          <a:p>
            <a:r>
              <a:rPr lang="en-US" dirty="0"/>
              <a:t>Forward Manual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98AF3F-0F4C-22B1-ED8D-E7425F998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197" y="1891114"/>
            <a:ext cx="2724150" cy="138112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B6BB12-2610-2058-55FD-1147FC653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109" y="1892017"/>
            <a:ext cx="1524000" cy="1362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6B28CE-954D-7EED-F6EC-C3E7B76D1675}"/>
              </a:ext>
            </a:extLst>
          </p:cNvPr>
          <p:cNvSpPr txBox="1"/>
          <p:nvPr/>
        </p:nvSpPr>
        <p:spPr>
          <a:xfrm>
            <a:off x="573216" y="1347361"/>
            <a:ext cx="24781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Entrada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62AC2C-66C3-EC80-E544-F817FAF00F22}"/>
              </a:ext>
            </a:extLst>
          </p:cNvPr>
          <p:cNvSpPr txBox="1"/>
          <p:nvPr/>
        </p:nvSpPr>
        <p:spPr>
          <a:xfrm>
            <a:off x="2671327" y="1347361"/>
            <a:ext cx="24781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Vector Salida</a:t>
            </a:r>
          </a:p>
        </p:txBody>
      </p:sp>
      <p:pic>
        <p:nvPicPr>
          <p:cNvPr id="10" name="Picture 9" descr="A white background with black text and numbers&#10;&#10;Description automatically generated">
            <a:extLst>
              <a:ext uri="{FF2B5EF4-FFF2-40B4-BE49-F238E27FC236}">
                <a16:creationId xmlns:a16="http://schemas.microsoft.com/office/drawing/2014/main" id="{947CEABF-3F0F-AD49-D905-24979D644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405" y="166623"/>
            <a:ext cx="5619489" cy="34558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B59E64-E789-6059-DA44-1E4C03C60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921" y="3793365"/>
            <a:ext cx="5722568" cy="3060396"/>
          </a:xfrm>
          <a:prstGeom prst="rect">
            <a:avLst/>
          </a:prstGeom>
        </p:spPr>
      </p:pic>
      <p:pic>
        <p:nvPicPr>
          <p:cNvPr id="13" name="Content Placeholder 9" descr="A group of black text&#10;&#10;Description automatically generated">
            <a:extLst>
              <a:ext uri="{FF2B5EF4-FFF2-40B4-BE49-F238E27FC236}">
                <a16:creationId xmlns:a16="http://schemas.microsoft.com/office/drawing/2014/main" id="{7C889A34-0005-685E-FA54-13EBDE605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256" y="4222848"/>
            <a:ext cx="5470090" cy="157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5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A170518-5991-9741-D939-87836A460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57" y="201080"/>
            <a:ext cx="5885407" cy="20681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0BC567-CF21-F46B-6C46-56C868866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32" y="2272234"/>
            <a:ext cx="7086468" cy="439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32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2A60D06-1CA2-D1D1-38A1-780CD0FC3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081" y="298940"/>
            <a:ext cx="6451947" cy="1987202"/>
          </a:xfrm>
        </p:spPr>
      </p:pic>
      <p:pic>
        <p:nvPicPr>
          <p:cNvPr id="8" name="Picture 7" descr="A white background with black numbers and lines&#10;&#10;Description automatically generated">
            <a:extLst>
              <a:ext uri="{FF2B5EF4-FFF2-40B4-BE49-F238E27FC236}">
                <a16:creationId xmlns:a16="http://schemas.microsoft.com/office/drawing/2014/main" id="{A60A4F37-AF8C-C8BB-1EB0-7D4C081DF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538" y="2282543"/>
            <a:ext cx="7290539" cy="438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0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F779785-DE79-E830-1B14-ACD079239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580" y="1179479"/>
            <a:ext cx="9729852" cy="1697929"/>
          </a:xfr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2FF7716-BEB0-9783-617F-4677FBE8B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51" y="3042584"/>
            <a:ext cx="9758035" cy="264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1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32C449-9EAE-0F6A-6EAE-7AE38E8A695F}"/>
              </a:ext>
            </a:extLst>
          </p:cNvPr>
          <p:cNvSpPr txBox="1"/>
          <p:nvPr/>
        </p:nvSpPr>
        <p:spPr>
          <a:xfrm>
            <a:off x="478971" y="250371"/>
            <a:ext cx="612335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latin typeface="Aptos Display"/>
              </a:rPr>
              <a:t>Backpropagation Manual</a:t>
            </a:r>
            <a:endParaRPr lang="en-US" dirty="0"/>
          </a:p>
        </p:txBody>
      </p:sp>
      <p:pic>
        <p:nvPicPr>
          <p:cNvPr id="8" name="Picture 7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8C7E9179-071D-06D2-0930-79B25C7C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961345"/>
            <a:ext cx="92964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6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32C449-9EAE-0F6A-6EAE-7AE38E8A695F}"/>
              </a:ext>
            </a:extLst>
          </p:cNvPr>
          <p:cNvSpPr txBox="1"/>
          <p:nvPr/>
        </p:nvSpPr>
        <p:spPr>
          <a:xfrm>
            <a:off x="478971" y="250371"/>
            <a:ext cx="612335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latin typeface="Aptos Display"/>
              </a:rPr>
              <a:t>Backpropagation Manual</a:t>
            </a:r>
            <a:endParaRPr lang="en-US" dirty="0"/>
          </a:p>
        </p:txBody>
      </p:sp>
      <p:pic>
        <p:nvPicPr>
          <p:cNvPr id="2" name="Picture 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E7E8F1EC-4835-BF4B-6024-966DD0B6C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32" y="955221"/>
            <a:ext cx="7617278" cy="566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19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Forward Manual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EJERCICIO N°03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121</cp:revision>
  <dcterms:created xsi:type="dcterms:W3CDTF">2024-10-17T02:35:11Z</dcterms:created>
  <dcterms:modified xsi:type="dcterms:W3CDTF">2024-10-18T04:34:09Z</dcterms:modified>
</cp:coreProperties>
</file>